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9" r:id="rId3"/>
    <p:sldId id="256" r:id="rId4"/>
    <p:sldId id="257" r:id="rId5"/>
    <p:sldId id="258" r:id="rId6"/>
    <p:sldId id="259" r:id="rId7"/>
    <p:sldId id="263" r:id="rId8"/>
    <p:sldId id="264" r:id="rId9"/>
    <p:sldId id="265" r:id="rId10"/>
    <p:sldId id="260" r:id="rId11"/>
    <p:sldId id="266" r:id="rId12"/>
    <p:sldId id="282" r:id="rId13"/>
    <p:sldId id="284" r:id="rId14"/>
    <p:sldId id="283" r:id="rId15"/>
    <p:sldId id="269" r:id="rId16"/>
    <p:sldId id="285" r:id="rId17"/>
    <p:sldId id="286" r:id="rId18"/>
    <p:sldId id="287" r:id="rId19"/>
    <p:sldId id="262" r:id="rId20"/>
    <p:sldId id="271" r:id="rId21"/>
    <p:sldId id="270" r:id="rId22"/>
    <p:sldId id="281" r:id="rId23"/>
    <p:sldId id="272" r:id="rId24"/>
    <p:sldId id="274" r:id="rId25"/>
    <p:sldId id="273" r:id="rId26"/>
    <p:sldId id="275" r:id="rId27"/>
    <p:sldId id="276" r:id="rId28"/>
    <p:sldId id="27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01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58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94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2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27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91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63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53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698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4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67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EAF61-DB09-4377-BF9D-C493D0F46A9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3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msdn.microsoft.com/ru-ru/library/678hzkk9(v=vs.120).aspx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687FD-E9D4-4D4C-A144-190288283F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C# ТІЛІНІҢ КҮРДЕЛІ ОПЕРАТОРЛАРЫ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60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CE538E-292C-4A88-A96E-5F04AE28F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452" y="1089594"/>
            <a:ext cx="7166916" cy="5075710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1. Шартты өту о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(Операторы выбора)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00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if шартты өту операторы</a:t>
            </a:r>
          </a:p>
          <a:p>
            <a:pPr marL="3600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switch – шартты операторы </a:t>
            </a:r>
          </a:p>
          <a:p>
            <a:pPr marL="3600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функция рөлін атқара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тын</a:t>
            </a: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шартты оператор</a:t>
            </a:r>
          </a:p>
          <a:p>
            <a:pPr algn="l">
              <a:spcBef>
                <a:spcPts val="0"/>
              </a:spcBef>
            </a:pPr>
            <a:endParaRPr lang="kk-KZ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2. Циклдық операторлар (Операторы итерации)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</a:t>
            </a:r>
            <a:r>
              <a:rPr lang="kk-KZ" sz="2000" dirty="0">
                <a:solidFill>
                  <a:schemeClr val="tx1"/>
                </a:solidFill>
              </a:rPr>
              <a:t> </a:t>
            </a: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циклдық операторы</a:t>
            </a:r>
          </a:p>
          <a:p>
            <a:pPr marL="720000" indent="-1800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3.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(Операторы перехода)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goto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операторы 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break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операторы 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continue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операторы 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return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қайтару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операторы 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kk-KZ" sz="20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F11BE4-1ADC-4B5E-BE03-93C253D793E0}"/>
              </a:ext>
            </a:extLst>
          </p:cNvPr>
          <p:cNvSpPr/>
          <p:nvPr/>
        </p:nvSpPr>
        <p:spPr>
          <a:xfrm>
            <a:off x="717452" y="548680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қырыптар: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27929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6149" y="692696"/>
            <a:ext cx="8131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Кең таралған күрделі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ларға:</a:t>
            </a:r>
          </a:p>
          <a:p>
            <a:pPr marL="285750" indent="-285750">
              <a:buFontTx/>
              <a:buChar char="-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шартты өту 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ператорлар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ы </a:t>
            </a:r>
          </a:p>
          <a:p>
            <a:pPr marL="285750" indent="-285750">
              <a:buFontTx/>
              <a:buChar char="-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цикл операторлары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2252" y="2304875"/>
            <a:ext cx="783416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1.1 if шартты өту операторы</a:t>
            </a:r>
          </a:p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бағдарламада есепті шешу алгоритмінің кейбір логикалық шартын тексеруді және тексерудің нәтижесіне байланысты бағдарламаның жұмысын мүмкін екі жолдың бірімен жалғастыру керек болған жағдайда қолданылады. </a:t>
            </a:r>
          </a:p>
          <a:p>
            <a:pPr indent="457200"/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операторының жазылу форматы:</a:t>
            </a:r>
          </a:p>
          <a:p>
            <a:pPr indent="457200"/>
            <a:r>
              <a:rPr lang="kk-KZ" sz="2800" b="1" dirty="0"/>
              <a:t>if ( шарт) { операторлар; } else { операторлар;}</a:t>
            </a:r>
            <a:endParaRPr lang="ru-RU" sz="2800" b="1" dirty="0"/>
          </a:p>
          <a:p>
            <a:pPr indent="457200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16C802-D06A-4EF9-A9F7-CCE4F426B735}"/>
              </a:ext>
            </a:extLst>
          </p:cNvPr>
          <p:cNvSpPr/>
          <p:nvPr/>
        </p:nvSpPr>
        <p:spPr>
          <a:xfrm>
            <a:off x="5546877" y="314838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009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3583" y="966047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Егер шарт «ақиқат» болса, онда шарттан кейін орналасқан, фигуралық жақшалар ішіндегі операторлар орындалады, әйтпесе else қызметтік сөзінен кейін орналасқан, фигуралық жақшалар ішіндегі операторлар орындалады. Мысалы,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if (a &gt; b)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{ x = a; y = b;}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else { x = b; y = a;}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9585" y="3861048"/>
            <a:ext cx="84448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Көрсетілген үзіндіде екі айнымалының мәндерін  кему ретімен ретке келтіру </a:t>
            </a:r>
            <a:r>
              <a:rPr lang="x-none" sz="2400"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і қарастырылған. </a:t>
            </a:r>
          </a:p>
          <a:p>
            <a:pPr marL="285750" indent="-285750" algn="just">
              <a:buFontTx/>
              <a:buChar char="-"/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айнымалының мәндері салыстырылады </a:t>
            </a:r>
          </a:p>
          <a:p>
            <a:pPr marL="285750" indent="-285750" algn="just">
              <a:buFontTx/>
              <a:buChar char="-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ең үлкен мәні бар айнымалы 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айнымалысына  меншіктеледі. </a:t>
            </a: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- ал ең кіші мәні бар айнымалы  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айнымалысына меншіктеледі.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F1AE44-9DF0-4596-8178-AF78C30182FC}"/>
              </a:ext>
            </a:extLst>
          </p:cNvPr>
          <p:cNvSpPr/>
          <p:nvPr/>
        </p:nvSpPr>
        <p:spPr>
          <a:xfrm>
            <a:off x="5519513" y="319296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994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3583" y="966047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  <a:p>
            <a:pPr indent="457200" algn="just"/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Есептің шарты бойынша екі айнымалының арасындағы ең үлкен мәнін табу және оны x айнымалысына меншіктеу керек болса, онда осы есептің шешімінің алгоритмін шартты өту операторы арқылы жазуға болады: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if (a &gt; b) x = a; else x = b;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dirty="0"/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kk-KZ" sz="2400" dirty="0"/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жазбада оператордың іс-әрекет облысын ерекшелеу үшін фигуралық жақшалар қолданылмаған, өткені оператордың іс-әрекет облысы шарттың ақиқат және жалған мәндерінде бір ғана меншіктеу операторынан тұрады.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5095CB-467D-497F-BA43-A808E14AE20D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958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3583" y="966047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Есеп шішімі алгоритмінің құрылымдық схемаларын дайындағанда шарт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ромб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түрінде бейнеленеді, шартты жалғастырудың екі нұсқасы бар.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Шарттың графикалық көрінісі мына түрде болады:</a:t>
            </a: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163"/>
          <p:cNvGrpSpPr>
            <a:grpSpLocks/>
          </p:cNvGrpSpPr>
          <p:nvPr/>
        </p:nvGrpSpPr>
        <p:grpSpPr bwMode="auto">
          <a:xfrm>
            <a:off x="1144075" y="2965696"/>
            <a:ext cx="6236832" cy="2503427"/>
            <a:chOff x="3869" y="12312"/>
            <a:chExt cx="5237" cy="1545"/>
          </a:xfrm>
        </p:grpSpPr>
        <p:sp>
          <p:nvSpPr>
            <p:cNvPr id="7" name="AutoShape 164"/>
            <p:cNvSpPr>
              <a:spLocks noChangeArrowheads="1"/>
            </p:cNvSpPr>
            <p:nvPr/>
          </p:nvSpPr>
          <p:spPr bwMode="auto">
            <a:xfrm>
              <a:off x="5015" y="12645"/>
              <a:ext cx="2945" cy="1212"/>
            </a:xfrm>
            <a:prstGeom prst="flowChartDecision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 Box 165"/>
            <p:cNvSpPr txBox="1">
              <a:spLocks noChangeArrowheads="1"/>
            </p:cNvSpPr>
            <p:nvPr/>
          </p:nvSpPr>
          <p:spPr bwMode="auto">
            <a:xfrm>
              <a:off x="5833" y="12977"/>
              <a:ext cx="1309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450215">
                <a:spcAft>
                  <a:spcPts val="0"/>
                </a:spcAft>
              </a:pPr>
              <a:r>
                <a:rPr lang="kk-KZ" sz="2000" b="1" dirty="0">
                  <a:effectLst/>
                  <a:latin typeface="Times New Roman" pitchFamily="18" charset="0"/>
                  <a:ea typeface="Times New Roman"/>
                  <a:cs typeface="Times New Roman" pitchFamily="18" charset="0"/>
                </a:rPr>
                <a:t>шарт</a:t>
              </a:r>
              <a:endParaRPr lang="ru-RU" sz="2000" b="1" dirty="0">
                <a:effectLst/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  <p:cxnSp>
          <p:nvCxnSpPr>
            <p:cNvPr id="9" name="Line 166"/>
            <p:cNvCxnSpPr/>
            <p:nvPr/>
          </p:nvCxnSpPr>
          <p:spPr bwMode="auto">
            <a:xfrm>
              <a:off x="6488" y="12312"/>
              <a:ext cx="0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Line 167"/>
            <p:cNvCxnSpPr/>
            <p:nvPr/>
          </p:nvCxnSpPr>
          <p:spPr bwMode="auto">
            <a:xfrm flipH="1">
              <a:off x="3869" y="13234"/>
              <a:ext cx="114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168"/>
            <p:cNvCxnSpPr/>
            <p:nvPr/>
          </p:nvCxnSpPr>
          <p:spPr bwMode="auto">
            <a:xfrm>
              <a:off x="7960" y="13235"/>
              <a:ext cx="81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169"/>
            <p:cNvSpPr txBox="1">
              <a:spLocks noChangeArrowheads="1"/>
            </p:cNvSpPr>
            <p:nvPr/>
          </p:nvSpPr>
          <p:spPr bwMode="auto">
            <a:xfrm>
              <a:off x="4197" y="12645"/>
              <a:ext cx="1039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450215">
                <a:spcAft>
                  <a:spcPts val="0"/>
                </a:spcAft>
              </a:pPr>
              <a:r>
                <a:rPr lang="kk-KZ" sz="2000" b="1" dirty="0">
                  <a:effectLst/>
                  <a:latin typeface="Times New Roman" pitchFamily="18" charset="0"/>
                  <a:ea typeface="Times New Roman"/>
                  <a:cs typeface="Times New Roman" pitchFamily="18" charset="0"/>
                </a:rPr>
                <a:t>жоқ</a:t>
              </a:r>
              <a:endParaRPr lang="ru-RU" sz="2000" b="1" dirty="0">
                <a:effectLst/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  <p:sp>
          <p:nvSpPr>
            <p:cNvPr id="13" name="Text Box 170"/>
            <p:cNvSpPr txBox="1">
              <a:spLocks noChangeArrowheads="1"/>
            </p:cNvSpPr>
            <p:nvPr/>
          </p:nvSpPr>
          <p:spPr bwMode="auto">
            <a:xfrm>
              <a:off x="7960" y="12645"/>
              <a:ext cx="1146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450215" algn="just">
                <a:spcAft>
                  <a:spcPts val="0"/>
                </a:spcAft>
              </a:pPr>
              <a:r>
                <a:rPr lang="kk-KZ" sz="2000" b="1">
                  <a:effectLst/>
                  <a:latin typeface="Times New Roman" pitchFamily="18" charset="0"/>
                  <a:ea typeface="Times New Roman"/>
                  <a:cs typeface="Times New Roman" pitchFamily="18" charset="0"/>
                </a:rPr>
                <a:t>иә</a:t>
              </a:r>
              <a:endParaRPr lang="ru-RU" sz="2000" b="1">
                <a:effectLst/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</p:grp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A26A336-61B3-4C96-A07C-88207941ABB4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469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74594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3582" y="1200716"/>
            <a:ext cx="828837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if операторының шарты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C# тілінде келесі салыстыру операциялары қолданылады</a:t>
            </a:r>
            <a:r>
              <a:rPr lang="x-none" sz="200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==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B-ға тең болса, нәтиже true мәніне, әйтпесе false мәніне тең болады;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!=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B-ға тең болмаса, нәтиже true мәніне, әйтпесе false мәніне тең болады;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&lt;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B-дан кіші болса, онда нәтиже true мәніне, әйтпесе false мәніне тең болады;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&gt;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B-дан үлкен болса, онда нәтиже true мәніне, әйтпесе false мәніне тең болады;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&lt;=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B-дан кіші немесе тең болса, онда нәтиже true мәніне, әйтпесе false мәніне тең болады;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&gt;=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B-дан үлкен немесе тең болса, онда нәтиже true мәніне, әйтпесе false мәніне тең болады;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1207611"/>
            <a:ext cx="532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алгебралық өрнектерден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салыстыру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жәнелогикалық </a:t>
            </a:r>
            <a:r>
              <a:rPr lang="x-none" sz="2000">
                <a:latin typeface="Times New Roman" pitchFamily="18" charset="0"/>
                <a:cs typeface="Times New Roman" pitchFamily="18" charset="0"/>
              </a:rPr>
              <a:t>операци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ялардан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4014A12-2493-4623-80EC-C333FB027EAE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662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332950" y="764704"/>
            <a:ext cx="8640960" cy="5246418"/>
            <a:chOff x="251519" y="764704"/>
            <a:chExt cx="8640960" cy="524641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473582" y="764704"/>
              <a:ext cx="820891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k-KZ" b="1" dirty="0">
                  <a:latin typeface="Times New Roman" pitchFamily="18" charset="0"/>
                  <a:cs typeface="Times New Roman" pitchFamily="18" charset="0"/>
                </a:rPr>
                <a:t>ЛОГИКАЛЫҚ ОПЕРАЦИЯЛАР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 flipH="1">
              <a:off x="3210030" y="1128319"/>
              <a:ext cx="252028" cy="220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431571" y="1349063"/>
              <a:ext cx="3203520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/>
                <a:t>1</a:t>
              </a:r>
              <a:r>
                <a:rPr lang="en-US" dirty="0"/>
                <a:t> </a:t>
              </a:r>
              <a:r>
                <a:rPr lang="kk-KZ" dirty="0"/>
                <a:t>Разрядтық (</a:t>
              </a:r>
              <a:r>
                <a:rPr lang="kk-KZ" dirty="0">
                  <a:latin typeface="Times New Roman" pitchFamily="18" charset="0"/>
                  <a:cs typeface="Times New Roman" pitchFamily="18" charset="0"/>
                </a:rPr>
                <a:t>поразрядные</a:t>
              </a:r>
              <a:r>
                <a:rPr lang="kk-KZ" dirty="0"/>
                <a:t>) логикалық операциялар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966086" y="1349063"/>
              <a:ext cx="38286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/>
                <a:t>2 </a:t>
              </a:r>
              <a:r>
                <a:rPr lang="en-US" b="1" dirty="0"/>
                <a:t> </a:t>
              </a:r>
              <a:r>
                <a:rPr lang="kk-KZ" dirty="0">
                  <a:latin typeface="Times New Roman" pitchFamily="18" charset="0"/>
                  <a:cs typeface="Times New Roman" pitchFamily="18" charset="0"/>
                </a:rPr>
                <a:t>Шартты логикалық операциялар. 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5227920" y="1128319"/>
              <a:ext cx="216024" cy="220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ик 15"/>
            <p:cNvSpPr/>
            <p:nvPr/>
          </p:nvSpPr>
          <p:spPr>
            <a:xfrm>
              <a:off x="292279" y="2188479"/>
              <a:ext cx="3703656" cy="1415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  </a:t>
              </a:r>
              <a:r>
                <a:rPr lang="kk-KZ" sz="1700" dirty="0">
                  <a:latin typeface="Times New Roman" pitchFamily="18" charset="0"/>
                  <a:cs typeface="Times New Roman" pitchFamily="18" charset="0"/>
                </a:rPr>
                <a:t>Екілік (двоичном) түрде ұсынылған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, </a:t>
              </a:r>
            </a:p>
            <a:p>
              <a:r>
                <a:rPr lang="kk-KZ" sz="1700" dirty="0">
                  <a:latin typeface="Times New Roman" pitchFamily="18" charset="0"/>
                  <a:cs typeface="Times New Roman" pitchFamily="18" charset="0"/>
                </a:rPr>
                <a:t>бүтін сандық типтерге қолданылады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r>
                <a:rPr lang="kk-KZ" sz="1700" dirty="0">
                  <a:latin typeface="Times New Roman" pitchFamily="18" charset="0"/>
                  <a:cs typeface="Times New Roman" pitchFamily="18" charset="0"/>
                </a:rPr>
                <a:t>Осы логикалық операцияларды қолданған кезде екілік нәтиже «0» немесе «1» болады.</a:t>
              </a:r>
              <a:endParaRPr lang="ru-RU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>
              <a:off x="1604507" y="1995394"/>
              <a:ext cx="0" cy="3008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6588223" y="1718395"/>
              <a:ext cx="0" cy="501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Прямоугольник 20"/>
            <p:cNvSpPr/>
            <p:nvPr/>
          </p:nvSpPr>
          <p:spPr>
            <a:xfrm>
              <a:off x="251519" y="3954385"/>
              <a:ext cx="4572000" cy="200054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k-KZ" sz="1600" dirty="0">
                  <a:latin typeface="Times New Roman" pitchFamily="18" charset="0"/>
                  <a:cs typeface="Times New Roman" pitchFamily="18" charset="0"/>
                </a:rPr>
                <a:t>Разрядтық логикалық операциялар: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kk-KZ" dirty="0"/>
                <a:t>&amp; – разрядтық логикалық көбейту </a:t>
              </a:r>
              <a:endParaRPr lang="en-US" dirty="0"/>
            </a:p>
            <a:p>
              <a:r>
                <a:rPr lang="kk-KZ" dirty="0"/>
                <a:t>«ЖӘНЕ» операциясы;</a:t>
              </a:r>
              <a:endParaRPr lang="ru-RU" dirty="0"/>
            </a:p>
            <a:p>
              <a:r>
                <a:rPr lang="x-none"/>
                <a:t>| – </a:t>
              </a:r>
              <a:r>
                <a:rPr lang="kk-KZ" dirty="0"/>
                <a:t>разрядтық </a:t>
              </a:r>
              <a:r>
                <a:rPr lang="x-none"/>
                <a:t>логи</a:t>
              </a:r>
              <a:r>
                <a:rPr lang="kk-KZ" dirty="0"/>
                <a:t>калық қосу </a:t>
              </a:r>
              <a:endParaRPr lang="en-US" dirty="0"/>
            </a:p>
            <a:p>
              <a:r>
                <a:rPr lang="x-none"/>
                <a:t>«</a:t>
              </a:r>
              <a:r>
                <a:rPr lang="kk-KZ" dirty="0"/>
                <a:t>НЕМЕСЕ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;</a:t>
              </a:r>
              <a:endParaRPr lang="ru-RU" dirty="0"/>
            </a:p>
            <a:p>
              <a:r>
                <a:rPr lang="x-none"/>
                <a:t>^ –</a:t>
              </a:r>
              <a:r>
                <a:rPr lang="kk-KZ" dirty="0"/>
                <a:t> разрядтық </a:t>
              </a:r>
              <a:r>
                <a:rPr lang="x-none"/>
                <a:t>логи</a:t>
              </a:r>
              <a:r>
                <a:rPr lang="kk-KZ" dirty="0"/>
                <a:t>калық </a:t>
              </a:r>
              <a:r>
                <a:rPr lang="x-none"/>
                <a:t>«</a:t>
              </a:r>
              <a:r>
                <a:rPr lang="kk-KZ" dirty="0"/>
                <a:t>алып тастау </a:t>
              </a:r>
              <a:endParaRPr lang="en-US" dirty="0"/>
            </a:p>
            <a:p>
              <a:r>
                <a:rPr lang="kk-KZ" dirty="0"/>
                <a:t>НЕМЕСЕ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.</a:t>
              </a:r>
              <a:endParaRPr lang="ru-RU" dirty="0"/>
            </a:p>
          </p:txBody>
        </p:sp>
        <p:cxnSp>
          <p:nvCxnSpPr>
            <p:cNvPr id="24" name="Прямая со стрелкой 23"/>
            <p:cNvCxnSpPr/>
            <p:nvPr/>
          </p:nvCxnSpPr>
          <p:spPr>
            <a:xfrm>
              <a:off x="1763687" y="3595860"/>
              <a:ext cx="0" cy="3585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4596649" y="3979797"/>
              <a:ext cx="408584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dirty="0"/>
                <a:t>Шартты логикалық операциялар</a:t>
              </a:r>
              <a:r>
                <a:rPr lang="x-none"/>
                <a:t>:</a:t>
              </a:r>
              <a:endParaRPr lang="ru-RU" dirty="0"/>
            </a:p>
            <a:p>
              <a:r>
                <a:rPr lang="x-none"/>
                <a:t>&amp;&amp; – логи</a:t>
              </a:r>
              <a:r>
                <a:rPr lang="kk-KZ" dirty="0"/>
                <a:t>калық көбейту </a:t>
              </a:r>
              <a:endParaRPr lang="en-US" dirty="0"/>
            </a:p>
            <a:p>
              <a:r>
                <a:rPr lang="en-US" dirty="0"/>
                <a:t>        </a:t>
              </a:r>
              <a:r>
                <a:rPr lang="x-none"/>
                <a:t>«</a:t>
              </a:r>
              <a:r>
                <a:rPr lang="kk-KZ" dirty="0"/>
                <a:t>ЖӘНЕ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;</a:t>
              </a:r>
              <a:endParaRPr lang="ru-RU" dirty="0"/>
            </a:p>
            <a:p>
              <a:r>
                <a:rPr lang="x-none"/>
                <a:t>|| – логи</a:t>
              </a:r>
              <a:r>
                <a:rPr lang="kk-KZ" dirty="0"/>
                <a:t>калық қосу </a:t>
              </a:r>
              <a:endParaRPr lang="en-US" dirty="0"/>
            </a:p>
            <a:p>
              <a:r>
                <a:rPr lang="en-US" dirty="0"/>
                <a:t>       </a:t>
              </a:r>
              <a:r>
                <a:rPr lang="x-none"/>
                <a:t>«</a:t>
              </a:r>
              <a:r>
                <a:rPr lang="kk-KZ" dirty="0"/>
                <a:t>НЕМЕСЕ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;</a:t>
              </a:r>
              <a:endParaRPr lang="ru-RU" dirty="0"/>
            </a:p>
            <a:p>
              <a:r>
                <a:rPr lang="x-none"/>
                <a:t>! – логи</a:t>
              </a:r>
              <a:r>
                <a:rPr lang="kk-KZ" dirty="0"/>
                <a:t>калық терістеу </a:t>
              </a:r>
              <a:endParaRPr lang="en-US" dirty="0"/>
            </a:p>
            <a:p>
              <a:r>
                <a:rPr lang="en-US" dirty="0"/>
                <a:t>      </a:t>
              </a:r>
              <a:r>
                <a:rPr lang="x-none"/>
                <a:t>«ЖО</a:t>
              </a:r>
              <a:r>
                <a:rPr lang="kk-KZ" dirty="0"/>
                <a:t>Қ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.</a:t>
              </a:r>
              <a:endParaRPr lang="ru-RU" dirty="0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464581" y="2296200"/>
              <a:ext cx="4427898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700" dirty="0">
                  <a:latin typeface="Times New Roman" pitchFamily="18" charset="0"/>
                  <a:cs typeface="Times New Roman" pitchFamily="18" charset="0"/>
                </a:rPr>
                <a:t>Шартты логикалық операциялар әр түрлі операторлар «шарттарында» қолданылады және оның жұмысының нәтижесінің мәндері true немесе false болады. </a:t>
              </a:r>
              <a:endParaRPr lang="ru-RU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4" name="Прямая со стрелкой 33"/>
            <p:cNvCxnSpPr/>
            <p:nvPr/>
          </p:nvCxnSpPr>
          <p:spPr>
            <a:xfrm>
              <a:off x="6581683" y="1718395"/>
              <a:ext cx="0" cy="501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>
            <a:xfrm>
              <a:off x="6084167" y="3434973"/>
              <a:ext cx="0" cy="501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A93B6C4-207A-455C-824A-CF60DFA99A6D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032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5013" y="764704"/>
            <a:ext cx="8208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ЛОГИКАЛЫҚ ОПЕРАЦИЯЛАР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5013" y="1306241"/>
            <a:ext cx="3905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2.</a:t>
            </a:r>
            <a:r>
              <a:rPr lang="en-US" b="1" dirty="0"/>
              <a:t>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Шартты логикалық операциялар.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389966" y="1134036"/>
            <a:ext cx="0" cy="2787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6098" y="1803037"/>
            <a:ext cx="532859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оги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калық көбейту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операция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сы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true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ақиқат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мәнін қабылдайды, егер осы операцияның барлық көбейткіштері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мәніне тең болса.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Логикалық қосу «НЕМЕСЕ» операциясы true мәнін қабылдайды, егер осы операцияның кем дегенде бір қосылғышы true мәніне тең болса.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Өрнектің логикалық терістеу операциясы true мәнін қабылдайды, егер өрнек false мәніне тең болса. Өрнектің логикалық терістеу операциясы false мәнін қабылдайды, егер өрнек true мәніне тең болса.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444690" y="1767906"/>
            <a:ext cx="3519798" cy="480131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x-none" b="1">
                <a:latin typeface="Times New Roman" pitchFamily="18" charset="0"/>
                <a:cs typeface="Times New Roman" pitchFamily="18" charset="0"/>
              </a:rPr>
              <a:t>&amp;&amp; – логи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калық көбейту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» операция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сы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x-none" b="1">
                <a:latin typeface="Times New Roman" pitchFamily="18" charset="0"/>
                <a:cs typeface="Times New Roman" pitchFamily="18" charset="0"/>
              </a:rPr>
              <a:t>|| – логи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калық қосу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» операция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сы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x-none" b="1">
                <a:latin typeface="Times New Roman" pitchFamily="18" charset="0"/>
                <a:cs typeface="Times New Roman" pitchFamily="18" charset="0"/>
              </a:rPr>
              <a:t>! – логи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калық терістеу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«ЖО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» операция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сы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07059" y="1421292"/>
            <a:ext cx="3459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Шартты логикалық операциялар</a:t>
            </a:r>
            <a:r>
              <a:rPr lang="x-none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216B12-FF4F-4C9F-B4C6-F16D96B53DAF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649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596" y="2469089"/>
            <a:ext cx="5459404" cy="415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12943" y="2780928"/>
            <a:ext cx="38164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Есепті шешуге арналған құрылымдық схемасы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диалог режимінде үшбұрыш жақтарын енгізуді ұйымдастырамыз.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енгізілген сандармен үшбұрышты тұрғызу мүмкіндігі бойынша шарттарды тексеру керек 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Егер «Иә» болса, онда үшбұрыштың периметрін есептеу және шығару керек, әйтпесе тиісті түсініктемені шығарыңыз.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2943" y="1391871"/>
            <a:ext cx="8506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Диалог режимінде үшбұрыш жақтарын беру және оның периметрін есептеу керек. Үшбұрыш жақтарының мәндерін енгізгеннен кейін келесі тексерулерді орындау керек: үшбұрыштың барлық жақтары нөлден және кез келген екі жақтарының қосындысы үшіншісінен үлкен болуы керек. Бағдарлама жұмысына тиісті түсініктеме беру керек.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1520" y="74594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A2521BD-D3E3-4121-842D-4E2748C947C9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507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7317432"/>
            <a:ext cx="8506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Диалог режимінде үшбұрыш жақтарын беру және оның периметрін есептеу керек. Үшбұрыш жақтарының мәндерін енгізгеннен кейін келесі тексерулерді орындау керек: үшбұрыштың барлық жақтары нөлден және кез келген екі жақтарының қосындысы үшіншісінен үлкен болуы керек. Бағдарлама жұмысына тиісті түсініктеме беру керек.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37579" y="1351801"/>
            <a:ext cx="8208912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using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System;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namespace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ConsoleApplication1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   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Program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{       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{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… …………………….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(a &gt; 0 &amp;&amp; b &gt; 0 &amp;&amp; c &gt; 0)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(a + b &gt; c &amp;&amp; a + c &gt; b &amp;&amp; b + c &gt; a)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"PERIMETR = {0}"</a:t>
            </a: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,a+b+c);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else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{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"Одна из сторон треугольника больше суммы двух других"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</a:t>
            </a: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goto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vvod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}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else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"Одна сторона  &lt; 0 !"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goto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vvod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}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"Для продолжения нажмите клавишу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Enter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}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        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2195" y="3244334"/>
            <a:ext cx="679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Есеп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74594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11805" y="3995799"/>
            <a:ext cx="3980674" cy="92333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kk-KZ" dirty="0"/>
              <a:t>goto операторы арқылы үшбұрыш жақтарының мәндерін қайталап енгізу үшін vvod таңбасына (метка) көшеді.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2195736" y="4221088"/>
            <a:ext cx="2716069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114150" y="1351801"/>
            <a:ext cx="4392488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kk-KZ" dirty="0"/>
              <a:t>үшбұрыштың барлық жақтары 0-ден үлкен болу шартын тексереді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987824" y="1844824"/>
            <a:ext cx="1126328" cy="79121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911805" y="2312876"/>
            <a:ext cx="3734686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үшбұрыш жақтарының арақатынасын тексереді.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stCxn id="14" idx="1"/>
          </p:cNvCxnSpPr>
          <p:nvPr/>
        </p:nvCxnSpPr>
        <p:spPr>
          <a:xfrm flipH="1">
            <a:off x="4232195" y="2636042"/>
            <a:ext cx="679610" cy="32316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041EFD7-6649-485E-A4D5-A848C14E4B34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16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27037D-6813-46EC-91DA-5ED9336E9DF5}"/>
              </a:ext>
            </a:extLst>
          </p:cNvPr>
          <p:cNvSpPr/>
          <p:nvPr/>
        </p:nvSpPr>
        <p:spPr>
          <a:xfrm>
            <a:off x="473583" y="11663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C# ТІЛІНІҢ КҮРДЕЛІ ОПЕРАТОРЛАРЫ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99938C-A431-4C12-8321-EF3A171EF541}"/>
              </a:ext>
            </a:extLst>
          </p:cNvPr>
          <p:cNvSpPr/>
          <p:nvPr/>
        </p:nvSpPr>
        <p:spPr>
          <a:xfrm>
            <a:off x="251520" y="580796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1.2 switch – шартты операторы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C5FC3D-09F7-4F34-ABD5-27128B5CE9CA}"/>
              </a:ext>
            </a:extLst>
          </p:cNvPr>
          <p:cNvSpPr/>
          <p:nvPr/>
        </p:nvSpPr>
        <p:spPr>
          <a:xfrm>
            <a:off x="536924" y="2330980"/>
            <a:ext cx="3720833" cy="40934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switch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(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caseSwitch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{ 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case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1: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оператор;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break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case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2: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оператор;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break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default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 оператор;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break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} </a:t>
            </a:r>
          </a:p>
          <a:p>
            <a:endParaRPr lang="ru-RU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3CC22E8-D4B1-476A-9409-F1D2427E210E}"/>
              </a:ext>
            </a:extLst>
          </p:cNvPr>
          <p:cNvSpPr/>
          <p:nvPr/>
        </p:nvSpPr>
        <p:spPr>
          <a:xfrm>
            <a:off x="4473781" y="2330980"/>
            <a:ext cx="4101181" cy="4093428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caseSwitch</a:t>
            </a:r>
            <a:r>
              <a:rPr lang="ru-RU" sz="2000" b="1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– </a:t>
            </a:r>
            <a:r>
              <a:rPr lang="kk-KZ" sz="2000" b="1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сәйкестік өрнегі</a:t>
            </a:r>
            <a:r>
              <a:rPr lang="kk-KZ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. Сәйкестік  өрнегінің  мәні  </a:t>
            </a:r>
            <a:r>
              <a:rPr lang="en-US" sz="2000" b="1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case</a:t>
            </a:r>
            <a:r>
              <a:rPr lang="kk-KZ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таңбаларының шаблондарымен салыстырылады.</a:t>
            </a:r>
          </a:p>
          <a:p>
            <a:pPr indent="457200" algn="just"/>
            <a:r>
              <a:rPr lang="kk-KZ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 # 6-да, сәйкестік өрнегі мәні төмендегі типтердің бірінде болуы керек: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char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string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bool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; 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бүтін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сан,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int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long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e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num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1C2CACA-7EE3-4F2F-8030-CE2D44A6E2BC}"/>
              </a:ext>
            </a:extLst>
          </p:cNvPr>
          <p:cNvSpPr/>
          <p:nvPr/>
        </p:nvSpPr>
        <p:spPr>
          <a:xfrm>
            <a:off x="467152" y="1996303"/>
            <a:ext cx="2350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Жазылу форматы: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DF445C-9212-4CFF-A411-F08E5E7C111C}"/>
              </a:ext>
            </a:extLst>
          </p:cNvPr>
          <p:cNvSpPr/>
          <p:nvPr/>
        </p:nvSpPr>
        <p:spPr>
          <a:xfrm>
            <a:off x="419119" y="1188857"/>
            <a:ext cx="80380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бұл таңдау операторы, ұсынылатын нұсқалардың бірін таңдауға мүмкіндік бреді. </a:t>
            </a:r>
          </a:p>
        </p:txBody>
      </p:sp>
    </p:spTree>
    <p:extLst>
      <p:ext uri="{BB962C8B-B14F-4D97-AF65-F5344CB8AC3E}">
        <p14:creationId xmlns:p14="http://schemas.microsoft.com/office/powerpoint/2010/main" val="2345633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94F771-AA1D-499D-8F1F-1622C49BD47B}"/>
              </a:ext>
            </a:extLst>
          </p:cNvPr>
          <p:cNvSpPr/>
          <p:nvPr/>
        </p:nvSpPr>
        <p:spPr>
          <a:xfrm>
            <a:off x="26807" y="67952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if-else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DB57C5-7B00-4AE9-8E8D-7290806F6D3B}"/>
              </a:ext>
            </a:extLst>
          </p:cNvPr>
          <p:cNvSpPr/>
          <p:nvPr/>
        </p:nvSpPr>
        <p:spPr>
          <a:xfrm>
            <a:off x="120986" y="298891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1.2 switch – шартты операторы 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467E8F9-AA82-41B3-91A3-14D5E44AB6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126288"/>
              </p:ext>
            </p:extLst>
          </p:nvPr>
        </p:nvGraphicFramePr>
        <p:xfrm>
          <a:off x="247124" y="1149280"/>
          <a:ext cx="4540900" cy="5615940"/>
        </p:xfrm>
        <a:graphic>
          <a:graphicData uri="http://schemas.openxmlformats.org/drawingml/2006/table">
            <a:tbl>
              <a:tblPr firstRow="1" firstCol="1" bandRow="1"/>
              <a:tblGrid>
                <a:gridCol w="4540900">
                  <a:extLst>
                    <a:ext uri="{9D8B030D-6E8A-4147-A177-3AD203B41FA5}">
                      <a16:colId xmlns:a16="http://schemas.microsoft.com/office/drawing/2014/main" val="3118508727"/>
                    </a:ext>
                  </a:extLst>
                </a:gridCol>
              </a:tblGrid>
              <a:tr h="45259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using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System; </a:t>
                      </a: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enum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Color { Red, Green, Blue 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class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7D9A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Example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{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static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void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7D9A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Main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()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{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Color c = (Color) (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new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Random()).Next(0, 3);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</a:t>
                      </a: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switch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(c)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{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case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Color.Red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: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red"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break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case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Color.Green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: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green"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break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case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Color.Blue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: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blue"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   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break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default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: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unknown."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ru-RU" sz="1250" b="1" dirty="0" err="1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break</a:t>
                      </a:r>
                      <a:r>
                        <a:rPr lang="ru-RU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;   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}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79450" algn="l"/>
                        </a:tabLs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738" marR="67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56815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231332A-BBDC-4628-A221-0A287D1DD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56503"/>
              </p:ext>
            </p:extLst>
          </p:nvPr>
        </p:nvGraphicFramePr>
        <p:xfrm>
          <a:off x="4924066" y="1171963"/>
          <a:ext cx="4112430" cy="5570220"/>
        </p:xfrm>
        <a:graphic>
          <a:graphicData uri="http://schemas.openxmlformats.org/drawingml/2006/table">
            <a:tbl>
              <a:tblPr firstRow="1" firstCol="1" bandRow="1"/>
              <a:tblGrid>
                <a:gridCol w="4112430">
                  <a:extLst>
                    <a:ext uri="{9D8B030D-6E8A-4147-A177-3AD203B41FA5}">
                      <a16:colId xmlns:a16="http://schemas.microsoft.com/office/drawing/2014/main" val="427045436"/>
                    </a:ext>
                  </a:extLst>
                </a:gridCol>
              </a:tblGrid>
              <a:tr h="49150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using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System;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enum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Color { Red, Green, Blue 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class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7D9A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Example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{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static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void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7D9A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Main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()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{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Color c = (Color) (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new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Random()).Next(0, 3);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</a:t>
                      </a: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if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(c ==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Color.Red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red"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else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if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(c ==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Color.Green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green"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else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if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(c ==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Color.Blue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blue"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   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else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unknown."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kk-KZ" sz="125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}</a:t>
                      </a:r>
                      <a:endParaRPr lang="kk-K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79450" algn="l"/>
                        </a:tabLst>
                      </a:pPr>
                      <a:endParaRPr lang="kk-K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79450" algn="l"/>
                        </a:tabLst>
                      </a:pPr>
                      <a:endParaRPr lang="kk-K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79450" algn="l"/>
                        </a:tabLst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53339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641F6-685E-4E10-9ACF-FC5093B0D57B}"/>
              </a:ext>
            </a:extLst>
          </p:cNvPr>
          <p:cNvSpPr/>
          <p:nvPr/>
        </p:nvSpPr>
        <p:spPr>
          <a:xfrm>
            <a:off x="5932040" y="41373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90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E126659-08CD-45A4-846E-AF485CB5A963}"/>
              </a:ext>
            </a:extLst>
          </p:cNvPr>
          <p:cNvSpPr/>
          <p:nvPr/>
        </p:nvSpPr>
        <p:spPr>
          <a:xfrm>
            <a:off x="625612" y="1078250"/>
            <a:ext cx="7846026" cy="1015663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witch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18033C-08A5-49D2-B51C-5DD7B1B018FC}"/>
              </a:ext>
            </a:extLst>
          </p:cNvPr>
          <p:cNvSpPr/>
          <p:nvPr/>
        </p:nvSpPr>
        <p:spPr>
          <a:xfrm>
            <a:off x="633496" y="2398760"/>
            <a:ext cx="7846026" cy="132343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C#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опреторының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орындалмауы</a:t>
            </a:r>
            <a: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0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</a:p>
          <a:p>
            <a:pPr indent="4572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шығу</a:t>
            </a:r>
            <a: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break, 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AAE9E10-1F44-4B13-8296-30079259740F}"/>
              </a:ext>
            </a:extLst>
          </p:cNvPr>
          <p:cNvSpPr/>
          <p:nvPr/>
        </p:nvSpPr>
        <p:spPr>
          <a:xfrm>
            <a:off x="633497" y="4025016"/>
            <a:ext cx="7846025" cy="1015663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7200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break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операторларынан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опреторының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сыртында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052BA4-EC1C-46D0-ACEC-AA08E456F220}"/>
              </a:ext>
            </a:extLst>
          </p:cNvPr>
          <p:cNvSpPr/>
          <p:nvPr/>
        </p:nvSpPr>
        <p:spPr>
          <a:xfrm>
            <a:off x="648988" y="5343496"/>
            <a:ext cx="7846024" cy="92333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kk-KZ" b="1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сәйкестік өрнегіне бір де бір </a:t>
            </a:r>
            <a:r>
              <a:rPr lang="ru-RU" dirty="0" err="1"/>
              <a:t>case</a:t>
            </a:r>
            <a:r>
              <a:rPr lang="ru-RU" dirty="0"/>
              <a:t> </a:t>
            </a:r>
            <a:r>
              <a:rPr lang="ru-RU" dirty="0" err="1"/>
              <a:t>таңбасының</a:t>
            </a:r>
            <a:r>
              <a:rPr lang="ru-RU" dirty="0"/>
              <a:t> шаблоны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келмесе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default</a:t>
            </a:r>
            <a:r>
              <a:rPr lang="ru-RU" dirty="0"/>
              <a:t> </a:t>
            </a:r>
            <a:r>
              <a:rPr lang="ru-RU" dirty="0" err="1"/>
              <a:t>таңбасы</a:t>
            </a:r>
            <a:r>
              <a:rPr lang="ru-RU" dirty="0"/>
              <a:t> бар </a:t>
            </a:r>
            <a:r>
              <a:rPr lang="ru-RU" dirty="0" err="1"/>
              <a:t>бөлімге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. </a:t>
            </a:r>
            <a:r>
              <a:rPr lang="en-US" dirty="0"/>
              <a:t>D</a:t>
            </a:r>
            <a:r>
              <a:rPr lang="ru-RU" dirty="0" err="1"/>
              <a:t>efault</a:t>
            </a:r>
            <a:r>
              <a:rPr lang="ru-RU" dirty="0"/>
              <a:t> </a:t>
            </a:r>
            <a:r>
              <a:rPr lang="ru-RU" dirty="0" err="1"/>
              <a:t>бөлімі</a:t>
            </a:r>
            <a:r>
              <a:rPr lang="ru-RU" dirty="0"/>
              <a:t> </a:t>
            </a:r>
            <a:r>
              <a:rPr lang="ru-RU" dirty="0" err="1"/>
              <a:t>болмаса</a:t>
            </a:r>
            <a:r>
              <a:rPr lang="ru-RU" dirty="0"/>
              <a:t>, </a:t>
            </a:r>
            <a:r>
              <a:rPr lang="ru-RU" dirty="0" err="1"/>
              <a:t>switch</a:t>
            </a:r>
            <a:r>
              <a:rPr lang="ru-RU" dirty="0"/>
              <a:t> </a:t>
            </a:r>
            <a:r>
              <a:rPr lang="ru-RU" dirty="0" err="1"/>
              <a:t>операторының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де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бөлімі</a:t>
            </a:r>
            <a:r>
              <a:rPr lang="ru-RU" dirty="0"/>
              <a:t> </a:t>
            </a:r>
            <a:r>
              <a:rPr lang="ru-RU" dirty="0" err="1"/>
              <a:t>орындалмайды</a:t>
            </a:r>
            <a:r>
              <a:rPr lang="ru-RU" dirty="0"/>
              <a:t>. </a:t>
            </a:r>
            <a:endParaRPr lang="kk-KZ" b="1" dirty="0">
              <a:latin typeface="Times New Roman" panose="02020603050405020304" pitchFamily="18" charset="0"/>
              <a:ea typeface="Segoe UI Historic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4A108BB-5940-4A6A-9755-8C9E0B2A240C}"/>
              </a:ext>
            </a:extLst>
          </p:cNvPr>
          <p:cNvSpPr/>
          <p:nvPr/>
        </p:nvSpPr>
        <p:spPr>
          <a:xfrm>
            <a:off x="267590" y="419122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1.2 switch – шартты операторы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B66CBB9-5287-49F0-B8F3-14F914F8E454}"/>
              </a:ext>
            </a:extLst>
          </p:cNvPr>
          <p:cNvSpPr/>
          <p:nvPr/>
        </p:nvSpPr>
        <p:spPr>
          <a:xfrm>
            <a:off x="6053026" y="121327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012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789775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1.2 switch – шартты операторы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6031" y="1314447"/>
            <a:ext cx="791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C# тілінде бағдарлама барысының бірнеше нұсқасының  ішінен  бірін таңдауды ұсынады.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4051" y="2415369"/>
            <a:ext cx="7443770" cy="34163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caseSwitch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= 1;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switch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caseSwitch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1: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1"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break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2: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2"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break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default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Default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break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29448" y="3249192"/>
            <a:ext cx="1174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40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таңба</a:t>
            </a:r>
            <a:r>
              <a:rPr kumimoji="0" lang="ru-RU" sz="24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259632" y="3480024"/>
            <a:ext cx="769816" cy="1055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/>
          <p:cNvSpPr>
            <a:spLocks noChangeArrowheads="1"/>
          </p:cNvSpPr>
          <p:nvPr/>
        </p:nvSpPr>
        <p:spPr bwMode="auto">
          <a:xfrm rot="10800000" flipV="1">
            <a:off x="5961485" y="2446679"/>
            <a:ext cx="2741917" cy="31393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60000" fontAlgn="base">
              <a:spcBef>
                <a:spcPct val="0"/>
              </a:spcBef>
              <a:spcAft>
                <a:spcPct val="0"/>
              </a:spcAft>
            </a:pPr>
            <a:r>
              <a:rPr lang="kk-KZ" sz="2200" dirty="0"/>
              <a:t>1</a:t>
            </a:r>
            <a:r>
              <a:rPr lang="en-US" sz="2200" dirty="0"/>
              <a:t>) S</a:t>
            </a:r>
            <a:r>
              <a:rPr lang="ru-RU" sz="2200" dirty="0" err="1"/>
              <a:t>witch</a:t>
            </a:r>
            <a:r>
              <a:rPr lang="ru-RU" sz="2200" dirty="0"/>
              <a:t> операторы  </a:t>
            </a:r>
            <a:r>
              <a:rPr lang="ru-RU" sz="2200" dirty="0" err="1"/>
              <a:t>бір</a:t>
            </a:r>
            <a:r>
              <a:rPr lang="ru-RU" sz="2200" dirty="0"/>
              <a:t> </a:t>
            </a:r>
            <a:r>
              <a:rPr lang="ru-RU" sz="2200" dirty="0" err="1"/>
              <a:t>немесе</a:t>
            </a:r>
            <a:r>
              <a:rPr lang="ru-RU" sz="2200" dirty="0"/>
              <a:t> </a:t>
            </a:r>
            <a:r>
              <a:rPr lang="ru-RU" sz="2200" dirty="0" err="1"/>
              <a:t>бірнеше</a:t>
            </a:r>
            <a:r>
              <a:rPr lang="ru-RU" sz="2200" dirty="0"/>
              <a:t> </a:t>
            </a:r>
            <a:r>
              <a:rPr lang="ru-RU" sz="2200" b="1" dirty="0" err="1"/>
              <a:t>switch</a:t>
            </a:r>
            <a:r>
              <a:rPr lang="ru-RU" sz="2200" dirty="0"/>
              <a:t> </a:t>
            </a:r>
            <a:r>
              <a:rPr lang="ru-RU" sz="2200" dirty="0" err="1"/>
              <a:t>бөлімдерінен</a:t>
            </a:r>
            <a:r>
              <a:rPr lang="ru-RU" sz="2200" dirty="0"/>
              <a:t> </a:t>
            </a:r>
            <a:r>
              <a:rPr lang="ru-RU" sz="2200" dirty="0" err="1"/>
              <a:t>тұрады</a:t>
            </a:r>
            <a:r>
              <a:rPr lang="ru-RU" sz="2200" dirty="0"/>
              <a:t>. </a:t>
            </a:r>
          </a:p>
          <a:p>
            <a:pPr lvl="0" indent="360000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/>
              <a:t>2) </a:t>
            </a:r>
            <a:r>
              <a:rPr lang="ru-RU" sz="2200" dirty="0" err="1"/>
              <a:t>Әрбір</a:t>
            </a:r>
            <a:r>
              <a:rPr lang="ru-RU" sz="2200" dirty="0"/>
              <a:t> </a:t>
            </a:r>
            <a:r>
              <a:rPr lang="ru-RU" sz="2200" dirty="0" err="1"/>
              <a:t>switch</a:t>
            </a:r>
            <a:r>
              <a:rPr lang="ru-RU" sz="2200" dirty="0"/>
              <a:t> </a:t>
            </a:r>
            <a:r>
              <a:rPr lang="ru-RU" sz="2200" dirty="0" err="1"/>
              <a:t>бөлім</a:t>
            </a:r>
            <a:r>
              <a:rPr lang="kk-KZ" sz="2200" dirty="0"/>
              <a:t>інде</a:t>
            </a:r>
            <a:r>
              <a:rPr lang="ru-RU" sz="2200" dirty="0"/>
              <a:t>  </a:t>
            </a:r>
            <a:r>
              <a:rPr lang="ru-RU" sz="2200" dirty="0" err="1"/>
              <a:t>бір</a:t>
            </a:r>
            <a:r>
              <a:rPr lang="ru-RU" sz="2200" dirty="0"/>
              <a:t> </a:t>
            </a:r>
            <a:r>
              <a:rPr lang="ru-RU" sz="2200" b="1" dirty="0" err="1"/>
              <a:t>case</a:t>
            </a:r>
            <a:r>
              <a:rPr lang="ru-RU" sz="2200" dirty="0"/>
              <a:t> </a:t>
            </a:r>
            <a:r>
              <a:rPr lang="ru-RU" sz="2200" dirty="0" err="1"/>
              <a:t>таңбасы</a:t>
            </a:r>
            <a:r>
              <a:rPr lang="ru-RU" sz="2200" dirty="0"/>
              <a:t> </a:t>
            </a:r>
            <a:r>
              <a:rPr lang="ru-RU" sz="2200" dirty="0" err="1"/>
              <a:t>болады</a:t>
            </a:r>
            <a:r>
              <a:rPr lang="ru-RU" sz="2200" dirty="0"/>
              <a:t>, </a:t>
            </a:r>
            <a:r>
              <a:rPr lang="ru-RU" sz="2200" dirty="0" err="1"/>
              <a:t>мысалы</a:t>
            </a:r>
            <a:r>
              <a:rPr lang="ru-RU" sz="2200" dirty="0"/>
              <a:t>,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rgbClr val="C7254E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rgbClr val="C7254E"/>
                </a:solidFill>
                <a:effectLst/>
                <a:latin typeface="Times New Roman" pitchFamily="18" charset="0"/>
                <a:cs typeface="Times New Roman" pitchFamily="18" charset="0"/>
              </a:rPr>
              <a:t> 1: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483768" y="2631393"/>
            <a:ext cx="2952328" cy="2547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EA953A-DACB-4542-92B1-27265FE77D7B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957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4579" y="1196752"/>
            <a:ext cx="791484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Жазылу форматы:  </a:t>
            </a:r>
          </a:p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kk-KZ" sz="2400" b="1" dirty="0"/>
              <a:t>өрнек1 ? өрнек2 : өрнек3;</a:t>
            </a:r>
            <a:endParaRPr lang="ru-RU" sz="2400" b="1" dirty="0"/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мұндағы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өрнек1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шарт болады.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Егер шарт ақиқат болса, онда ?: операторының мәні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өрнек2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сәйкес, әйтпесе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өрнек3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Мысалы, бағдарламаның келесі үзіндісінде осы оператор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арқылы a, b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c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үш айнымалысының ішінен ең жоғарғы мән анықталады: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4581128"/>
            <a:ext cx="3096344" cy="95410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x= a&gt;b ? a : b;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x= x&gt;c ? x : c;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76672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Функция рөлін атқара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тын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шартты оператор -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9786FD-091E-485B-A66E-4026FD258A6F}"/>
              </a:ext>
            </a:extLst>
          </p:cNvPr>
          <p:cNvSpPr/>
          <p:nvPr/>
        </p:nvSpPr>
        <p:spPr>
          <a:xfrm>
            <a:off x="6053026" y="147914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907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789775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Функция рөлін атқара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тын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шартты оператор -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4099" y="1523589"/>
            <a:ext cx="791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Жазылу форматы:  </a:t>
            </a:r>
          </a:p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400" b="1" dirty="0"/>
              <a:t>өрнек1 ? өрнек2 : өрнек3;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0D5D80-1319-47CD-AAFC-C953DB4A1AAB}"/>
              </a:ext>
            </a:extLst>
          </p:cNvPr>
          <p:cNvSpPr/>
          <p:nvPr/>
        </p:nvSpPr>
        <p:spPr>
          <a:xfrm>
            <a:off x="467543" y="2595957"/>
            <a:ext cx="79269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ын қысқартылған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ы деп жиі атайды, өйткені оны кейбір есептерде шартты өту операторының орнына қолдануға болады.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Алайда if операторы C# тілінің басқа операторларын өзіне қосуы мүмкін, ал ?: операторының ондай мүмкіндігі жоқ.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E054615-B6B5-4431-80CA-C4822FDFF193}"/>
              </a:ext>
            </a:extLst>
          </p:cNvPr>
          <p:cNvSpPr/>
          <p:nvPr/>
        </p:nvSpPr>
        <p:spPr>
          <a:xfrm>
            <a:off x="5940152" y="299758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224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BE55A1-2AEF-4CE4-BF0A-8C00B9B10C48}"/>
              </a:ext>
            </a:extLst>
          </p:cNvPr>
          <p:cNvSpPr/>
          <p:nvPr/>
        </p:nvSpPr>
        <p:spPr>
          <a:xfrm>
            <a:off x="857018" y="3232909"/>
            <a:ext cx="7122824" cy="1870512"/>
          </a:xfrm>
          <a:prstGeom prst="rect">
            <a:avLst/>
          </a:prstGeom>
          <a:ln w="158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 err="1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input = Convert.ToInt32(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Console.ReadLine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());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classify;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(input &gt; 0)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classify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"positive"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else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classify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"negative"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 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D73E48E-5E41-4728-BEAE-6F2D68B10667}"/>
              </a:ext>
            </a:extLst>
          </p:cNvPr>
          <p:cNvSpPr/>
          <p:nvPr/>
        </p:nvSpPr>
        <p:spPr>
          <a:xfrm>
            <a:off x="680540" y="2953592"/>
            <a:ext cx="2213681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spcBef>
                <a:spcPts val="120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if-else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операторы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5E83932-349F-4B66-B5E5-37216E65005E}"/>
              </a:ext>
            </a:extLst>
          </p:cNvPr>
          <p:cNvSpPr/>
          <p:nvPr/>
        </p:nvSpPr>
        <p:spPr>
          <a:xfrm>
            <a:off x="896006" y="1497761"/>
            <a:ext cx="7122824" cy="9814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 err="1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input = Convert.ToInt32(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Console.ReadLine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());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classify;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classify = (input &gt; 0) ?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"positive"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: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"negative"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 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D6C2B8-040B-4C31-8ACD-CA78449A0679}"/>
              </a:ext>
            </a:extLst>
          </p:cNvPr>
          <p:cNvSpPr/>
          <p:nvPr/>
        </p:nvSpPr>
        <p:spPr>
          <a:xfrm>
            <a:off x="611560" y="1076107"/>
            <a:ext cx="3467856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?: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шартты операторы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A7CF57-DBCC-41FF-9636-76D29915DF4E}"/>
              </a:ext>
            </a:extLst>
          </p:cNvPr>
          <p:cNvSpPr/>
          <p:nvPr/>
        </p:nvSpPr>
        <p:spPr>
          <a:xfrm>
            <a:off x="238946" y="445673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Функция рөлін атқара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тын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шартты оператор -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9A6A696-B12E-4ED0-AB2B-9FCC84486ED6}"/>
              </a:ext>
            </a:extLst>
          </p:cNvPr>
          <p:cNvSpPr/>
          <p:nvPr/>
        </p:nvSpPr>
        <p:spPr>
          <a:xfrm>
            <a:off x="6026096" y="128119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746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1" y="764704"/>
            <a:ext cx="79989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kk-KZ" b="1" dirty="0"/>
              <a:t> 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циклдық операторы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3036" y="1412776"/>
            <a:ext cx="797739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циклінің операторы циклдық операциялар саны алдын-ала белгілі болған жағдайда қолданылады.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Жазылу форматы:  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for(өрнек1; өрнек2;  өрнек3)	</a:t>
            </a:r>
          </a:p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           { операторлар;}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мұнда;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өрнек1 – циклдің басқарушы айнымалысының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бастапқы мәнін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анықтайды;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өрнек2 – циклдің басқарушы айнымалысының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ақырғы мәнін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анықтайды;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өрнек3 – циклдің басқарушы айнымалысының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өзгеріс қадамын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анықтайды.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for (i = 0; i &lt;= 10; i++) {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цикл оператор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BCC35A8-7004-4E8E-A46D-1B44B9A93A5E}"/>
              </a:ext>
            </a:extLst>
          </p:cNvPr>
          <p:cNvSpPr/>
          <p:nvPr/>
        </p:nvSpPr>
        <p:spPr>
          <a:xfrm>
            <a:off x="6300192" y="239743"/>
            <a:ext cx="261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Циклдық операторлар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598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1" y="764704"/>
            <a:ext cx="7998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kk-KZ" sz="2800" b="1" dirty="0"/>
              <a:t> 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циклдық операторы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t="7243" r="13342" b="8040"/>
          <a:stretch/>
        </p:blipFill>
        <p:spPr bwMode="auto">
          <a:xfrm>
            <a:off x="914400" y="2008908"/>
            <a:ext cx="6899564" cy="37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43427" y="1639576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/>
              <a:t>for цикліның графикалық көрінісі </a:t>
            </a:r>
            <a:endParaRPr lang="ru-RU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F5AEB01-3FDA-420D-9E45-B24F4E13F97E}"/>
              </a:ext>
            </a:extLst>
          </p:cNvPr>
          <p:cNvSpPr/>
          <p:nvPr/>
        </p:nvSpPr>
        <p:spPr>
          <a:xfrm>
            <a:off x="6300192" y="239743"/>
            <a:ext cx="261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Циклдық операторлар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917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369461" y="1163072"/>
            <a:ext cx="824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b="1" dirty="0">
                <a:latin typeface="Times New Roman" pitchFamily="18" charset="0"/>
                <a:cs typeface="Times New Roman" pitchFamily="18" charset="0"/>
              </a:rPr>
              <a:t>For циклдық операторын прграммада қолдану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Есеп. минус 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-ден 50-ге дейінгі ауқымда 10 кездейсоқ бүтін сандарды басып шығару.  max және min сандарын табу.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11561" y="639852"/>
            <a:ext cx="7998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kk-KZ" sz="2800" b="1" dirty="0"/>
              <a:t> 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циклдық операторы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-468561" y="2055624"/>
            <a:ext cx="9079047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static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void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Main()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{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i, j, k, a, max, min;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max = -100; min = 100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j = 0; k = 0;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Random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rnd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=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new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Random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(i=1;</a:t>
            </a: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i&lt;=10;</a:t>
            </a: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i++)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{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a=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rnd.Next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 % 101 - 50;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 {0}"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,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a.ToString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if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(a&gt;max) {max = a; j = i;}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if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(a&lt;min) {min = a; k = i;}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}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.WriteLine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.WriteLine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"max={0} HOMEP={1}"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,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max,j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.WriteLine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"min={0} HOMEP={1}"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,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min,k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.WriteLine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"Для продолжения нажмите клавишу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Enter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.ReadLine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}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311468" y="3699162"/>
            <a:ext cx="343013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k-KZ" dirty="0"/>
              <a:t>Цикл қадамы бірге тең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2987824" y="3611479"/>
            <a:ext cx="2160240" cy="1892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279179" y="2055624"/>
            <a:ext cx="3462421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m</a:t>
            </a:r>
            <a:r>
              <a:rPr lang="kk-KZ" dirty="0"/>
              <a:t>ax</a:t>
            </a:r>
            <a:r>
              <a:rPr lang="en-US" dirty="0"/>
              <a:t> </a:t>
            </a:r>
            <a:r>
              <a:rPr lang="kk-KZ" dirty="0"/>
              <a:t>, min айнымалылары жарияланады.</a:t>
            </a:r>
          </a:p>
          <a:p>
            <a:r>
              <a:rPr lang="en-US" dirty="0"/>
              <a:t>m</a:t>
            </a:r>
            <a:r>
              <a:rPr lang="kk-KZ" dirty="0"/>
              <a:t>ax</a:t>
            </a:r>
            <a:r>
              <a:rPr lang="en-US" dirty="0"/>
              <a:t> - </a:t>
            </a:r>
            <a:r>
              <a:rPr lang="kk-KZ" dirty="0"/>
              <a:t>ең кіші , </a:t>
            </a:r>
            <a:endParaRPr lang="en-US" dirty="0"/>
          </a:p>
          <a:p>
            <a:r>
              <a:rPr lang="kk-KZ" dirty="0"/>
              <a:t>min </a:t>
            </a:r>
            <a:r>
              <a:rPr lang="en-US" dirty="0"/>
              <a:t>- </a:t>
            </a:r>
            <a:r>
              <a:rPr lang="kk-KZ" dirty="0"/>
              <a:t>ең үлкен мәндер </a:t>
            </a:r>
          </a:p>
          <a:p>
            <a:r>
              <a:rPr lang="kk-KZ" dirty="0"/>
              <a:t>меңшіктеледі. 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 flipH="1">
            <a:off x="2627784" y="2276872"/>
            <a:ext cx="25202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65CE8C-C529-436A-ADEB-93A1317E9F4F}"/>
              </a:ext>
            </a:extLst>
          </p:cNvPr>
          <p:cNvSpPr/>
          <p:nvPr/>
        </p:nvSpPr>
        <p:spPr>
          <a:xfrm>
            <a:off x="6125499" y="239269"/>
            <a:ext cx="261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Циклдық операторлар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157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789775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goto шартсыз өту операторы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3583" y="1412776"/>
            <a:ext cx="791484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Жазылу форматы: 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goto таңба(метка);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Шартсыз өту операторын қолдану алдында таңбаны жазу керек.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Мысалы, біздің мысалда vvod идентификаторы, оған біз бағдарламаны бағыттаймыз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/>
              <a:t>vvod</a:t>
            </a:r>
            <a:r>
              <a:rPr lang="ru-RU" sz="2400" b="1" dirty="0"/>
              <a:t>:</a:t>
            </a: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Таңба атауынан кейін қос нүкте символын қою керек. Егер бағдарламада шартсыз өту операторы кездессе, онда бағдарлама тиісті таңбадан кейін тұрған операторды орындауға көшеді.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Бір таңбаға кем дегенде бір шартсыз өту операторы сәйкес келуі тиіс.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48865C5-6EA7-4B84-9862-80FC2738A3C4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7914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42195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break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операторы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Өту операторлары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програманың «қалыпты» тізбекте орындалуын өзгертуге арналған. Сіздерге белгілі goto операторынан басқа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break, continue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return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операторлары 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өту операторларына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жатады. Әдетте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өту операторлары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күрделі операторлардың ішінде орналасады және осы күрделі операторлардың стандартты емес жағдайларында қолданылады, мысалы циклда.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Егер циклды белгілі бір шарт бойынша  үзу (аяқтау) керек болса, онда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break операторы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қолданылады. Мысалы, break операторы for циклының денесінде қолданылуы мүмкін.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1B4D29-D20A-4ADB-8A33-A7F195987447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236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583" y="774382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break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операторы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73583" y="1384679"/>
            <a:ext cx="6336704" cy="5170646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static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void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Main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for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i = 1; i &lt;= 100; i++)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if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(i == 5)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break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}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(i); }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// </a:t>
            </a:r>
            <a:r>
              <a:rPr lang="ru-RU" sz="2400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Консольд</a:t>
            </a:r>
            <a:r>
              <a:rPr lang="kk-KZ" sz="24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debug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режимінде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ұстау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Press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any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key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to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exit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."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Console.ReadKey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(); </a:t>
            </a:r>
            <a:endParaRPr lang="en-US" sz="2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969678" y="2852935"/>
            <a:ext cx="1650146" cy="2585323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/*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2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3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4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*/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9465C4-93DA-456F-A6DE-B3E64D5D59CA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880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583" y="707212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continue операторы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continue операторы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цикл денесінің соңына дейінгі барлық басқа қалған операторларды орындамай, өткізіп жібереді және циклдің келесі итерациясын іске қосады.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9488" y="2276872"/>
            <a:ext cx="5120624" cy="4001095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static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void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Main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for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i = 1; i &lt;= 10; i++)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if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(i &lt; 9)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continue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}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(i);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endParaRPr lang="ru-RU" sz="20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//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Keep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open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in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debug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mode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Press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any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key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to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exit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."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Console.ReadKey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56176" y="3645024"/>
            <a:ext cx="1243097" cy="1846659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/*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9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10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*/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1BF84B5-4822-45D5-8DD3-FD053DE7927B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590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1560" y="836712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return қайтару операторы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return - қайтару операторы күрделі оператордың немесе функцияның орындалуын аяқтайды және бағдарлама басқаруын функцияны шақыру нүктесіне немесе return операторын шақырған күрделі оператордан кейінгі келесі операторға табыстайды. </a:t>
            </a:r>
          </a:p>
          <a:p>
            <a:pPr indent="457200" algn="just"/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Жазылу форматы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:    return [өрнек];</a:t>
            </a:r>
          </a:p>
          <a:p>
            <a:pPr indent="45720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Мұндағы өрнектің және return операторын шақырған функция типі бірдей болуы тиіс.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382262-AA91-4BFF-8BC2-EDB46BAE48E3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177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701" y="868070"/>
            <a:ext cx="43635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return қайтару операторы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43608" y="2708920"/>
            <a:ext cx="4924425" cy="1846659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static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double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CalculateArea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r)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double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= r * r *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Math.PI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return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556792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CalculateArea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kumimoji="0" lang="kk-KZ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әдісі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2"/>
              </a:rPr>
              <a:t>double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типті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айнымалысының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мәнін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қайтарады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0DD8C9-FF42-40E5-9060-751A867791E1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824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575" y="836712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Сұрақтар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циклының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жазбасын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табыңыз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10;  i &lt;&gt;1;  i --)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0.1;  i = 1;  i ++)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0.1;  i &lt;= 1;  i = i + 0.1)  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&lt; 1;  i == 10;  i ++) 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1;  i = 10;  i ++)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циклының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соңында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I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айнымалысының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I;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k = 5;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0; I &lt;= k; I++) k = k - 1;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("I = {0} ", I);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3;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2;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0;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5;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4.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цикл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оператор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мерзімнен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аяқтауды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орындайды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оператор  цикл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денесінің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бөлігінен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кетуге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3583" y="11663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C# ТІЛІНІҢ КҮРДЕЛІ ОПЕРАТОРЛАРЫ </a:t>
            </a:r>
          </a:p>
        </p:txBody>
      </p:sp>
    </p:spTree>
    <p:extLst>
      <p:ext uri="{BB962C8B-B14F-4D97-AF65-F5344CB8AC3E}">
        <p14:creationId xmlns:p14="http://schemas.microsoft.com/office/powerpoint/2010/main" val="4050559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2298</Words>
  <Application>Microsoft Office PowerPoint</Application>
  <PresentationFormat>Экран (4:3)</PresentationFormat>
  <Paragraphs>414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Consolas</vt:lpstr>
      <vt:lpstr>Courier New</vt:lpstr>
      <vt:lpstr>Segoe UI Historic</vt:lpstr>
      <vt:lpstr>Segoe UI Light</vt:lpstr>
      <vt:lpstr>Times New Roman</vt:lpstr>
      <vt:lpstr>Тема Office</vt:lpstr>
      <vt:lpstr>C# ТІЛІНІҢ КҮРДЕЛІ ОПЕРАТОРЛАРЫ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ISKM</cp:lastModifiedBy>
  <cp:revision>92</cp:revision>
  <dcterms:created xsi:type="dcterms:W3CDTF">2017-01-23T12:59:11Z</dcterms:created>
  <dcterms:modified xsi:type="dcterms:W3CDTF">2018-02-11T15:53:02Z</dcterms:modified>
</cp:coreProperties>
</file>